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56"/>
  </p:notesMasterIdLst>
  <p:sldIdLst>
    <p:sldId id="256" r:id="rId2"/>
    <p:sldId id="257" r:id="rId3"/>
    <p:sldId id="332" r:id="rId4"/>
    <p:sldId id="276" r:id="rId5"/>
    <p:sldId id="277" r:id="rId6"/>
    <p:sldId id="278" r:id="rId7"/>
    <p:sldId id="274" r:id="rId8"/>
    <p:sldId id="281" r:id="rId9"/>
    <p:sldId id="391" r:id="rId10"/>
    <p:sldId id="275" r:id="rId11"/>
    <p:sldId id="401" r:id="rId12"/>
    <p:sldId id="402" r:id="rId13"/>
    <p:sldId id="400" r:id="rId14"/>
    <p:sldId id="403" r:id="rId15"/>
    <p:sldId id="392" r:id="rId16"/>
    <p:sldId id="342" r:id="rId17"/>
    <p:sldId id="324" r:id="rId18"/>
    <p:sldId id="295" r:id="rId19"/>
    <p:sldId id="297" r:id="rId20"/>
    <p:sldId id="307" r:id="rId21"/>
    <p:sldId id="298" r:id="rId22"/>
    <p:sldId id="299" r:id="rId23"/>
    <p:sldId id="300" r:id="rId24"/>
    <p:sldId id="301" r:id="rId25"/>
    <p:sldId id="361" r:id="rId26"/>
    <p:sldId id="302" r:id="rId27"/>
    <p:sldId id="343" r:id="rId28"/>
    <p:sldId id="390" r:id="rId29"/>
    <p:sldId id="378" r:id="rId30"/>
    <p:sldId id="386" r:id="rId31"/>
    <p:sldId id="387" r:id="rId32"/>
    <p:sldId id="388" r:id="rId33"/>
    <p:sldId id="389" r:id="rId34"/>
    <p:sldId id="363" r:id="rId35"/>
    <p:sldId id="362" r:id="rId36"/>
    <p:sldId id="364" r:id="rId37"/>
    <p:sldId id="374" r:id="rId38"/>
    <p:sldId id="375" r:id="rId39"/>
    <p:sldId id="376" r:id="rId40"/>
    <p:sldId id="371" r:id="rId41"/>
    <p:sldId id="372" r:id="rId42"/>
    <p:sldId id="385" r:id="rId43"/>
    <p:sldId id="414" r:id="rId44"/>
    <p:sldId id="413" r:id="rId45"/>
    <p:sldId id="370" r:id="rId46"/>
    <p:sldId id="409" r:id="rId47"/>
    <p:sldId id="415" r:id="rId48"/>
    <p:sldId id="417" r:id="rId49"/>
    <p:sldId id="411" r:id="rId50"/>
    <p:sldId id="416" r:id="rId51"/>
    <p:sldId id="306" r:id="rId52"/>
    <p:sldId id="410" r:id="rId53"/>
    <p:sldId id="412" r:id="rId54"/>
    <p:sldId id="39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3" autoAdjust="0"/>
    <p:restoredTop sz="94620" autoAdjust="0"/>
  </p:normalViewPr>
  <p:slideViewPr>
    <p:cSldViewPr>
      <p:cViewPr>
        <p:scale>
          <a:sx n="75" d="100"/>
          <a:sy n="75" d="100"/>
        </p:scale>
        <p:origin x="-648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7CF76-2426-4557-A6EF-27D1EEA7D857}" type="datetimeFigureOut">
              <a:rPr lang="en-US" smtClean="0"/>
              <a:pPr/>
              <a:t>9/25/2012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999AD-FC2C-48C9-A4A8-A0C7091EB6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E0586A-6B74-4813-8C5A-0B0FC74B70CC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B643CA80-36E8-4149-AB71-98E21D42C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" name="Picture 17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62726" y="3200400"/>
            <a:ext cx="2362200" cy="2362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C39D7F-520A-49F8-99C1-D59ACE7D1515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07167CD4-9D14-4735-A3B7-EF0D59E4EBAA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Census Geography Seminar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B627A-D47C-4F08-8CC3-F7741703B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" y="6019800"/>
            <a:ext cx="542925" cy="5429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4427DF3B-1EED-4261-A3A8-80945403DBD5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B4C97A62-0899-4A45-921A-1BED9DB1ED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" name="Picture 17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" y="6019800"/>
            <a:ext cx="542925" cy="5429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fld id="{CB82F957-E09C-4129-85DD-83A2362BD6C2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41DC5F-7D23-4964-A51C-945AD2AA8349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CEF5E2-EC42-4589-86CC-C4F0E43B9647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533E35-A6A6-487C-806E-09DCB27A6FE1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FD3A98-4C73-4925-B0C5-AF791E98BEB2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fld id="{AA45AA77-4C91-40B9-86F2-AA718AA676F0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fld id="{77BBEBED-7929-4A84-B910-9B1BE1E435D7}" type="datetime3">
              <a:rPr lang="en-US" smtClean="0"/>
              <a:pPr/>
              <a:t>25 September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accent3">
                    <a:shade val="75000"/>
                  </a:schemeClr>
                </a:solidFill>
                <a:latin typeface="+mn-lt"/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eait.com/content/look-frank-log-book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stevejohnson@deloitte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200400"/>
            <a:ext cx="6400800" cy="1600200"/>
          </a:xfrm>
        </p:spPr>
        <p:txBody>
          <a:bodyPr/>
          <a:lstStyle/>
          <a:p>
            <a:pPr algn="l"/>
            <a:r>
              <a:rPr lang="en-US" sz="3200" dirty="0" smtClean="0"/>
              <a:t>building community one node at a time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OpenStreetMap Revolution </a:t>
            </a:r>
            <a:endParaRPr lang="en-US" dirty="0"/>
          </a:p>
        </p:txBody>
      </p:sp>
      <p:pic>
        <p:nvPicPr>
          <p:cNvPr id="4" name="Picture 3" descr="by-s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6248400"/>
            <a:ext cx="998811" cy="349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2484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document licensed in entirety by Creative Commons CC-by-SA. For specific terms of license, see: http://creativecommons.org/licenses/by-sa/3.0/ 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Database Growth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3649-2F64-4A02-B6B6-C9BB6A289996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Census Geography Seminar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13518"/>
            <a:ext cx="8153400" cy="481108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Every edit is part of a </a:t>
            </a:r>
            <a:r>
              <a:rPr lang="en-US" dirty="0" err="1" smtClean="0"/>
              <a:t>Changeset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 descr="8-15-2011 7-48-52 PM_changes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129246"/>
            <a:ext cx="8305800" cy="4271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dirty="0" err="1" smtClean="0"/>
              <a:t>Changeset</a:t>
            </a:r>
            <a:r>
              <a:rPr lang="en-US" dirty="0" smtClean="0"/>
              <a:t> is composed of Nodes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 descr="8-15-2011 7-49-19 PM_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386" y="2133600"/>
            <a:ext cx="8478014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Every node has an XML representation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&lt;</a:t>
            </a:r>
            <a:r>
              <a:rPr lang="en-US" dirty="0" err="1" smtClean="0"/>
              <a:t>osm</a:t>
            </a:r>
            <a:r>
              <a:rPr lang="en-US" dirty="0" smtClean="0"/>
              <a:t> version="0.6" generator="OpenStreetMap server"&gt;&lt;node id="1395334334" lat="35.7457479" </a:t>
            </a:r>
            <a:r>
              <a:rPr lang="en-US" dirty="0" err="1" smtClean="0"/>
              <a:t>lon</a:t>
            </a:r>
            <a:r>
              <a:rPr lang="en-US" dirty="0" smtClean="0"/>
              <a:t>="-82.2773945" </a:t>
            </a:r>
            <a:r>
              <a:rPr lang="en-US" dirty="0" err="1" smtClean="0"/>
              <a:t>changeset</a:t>
            </a:r>
            <a:r>
              <a:rPr lang="en-US" dirty="0" smtClean="0"/>
              <a:t>="9027949" user="</a:t>
            </a:r>
            <a:r>
              <a:rPr lang="en-US" dirty="0" err="1" smtClean="0"/>
              <a:t>sejohnson</a:t>
            </a:r>
            <a:r>
              <a:rPr lang="en-US" dirty="0" smtClean="0"/>
              <a:t>" </a:t>
            </a:r>
            <a:r>
              <a:rPr lang="en-US" dirty="0" err="1" smtClean="0"/>
              <a:t>uid</a:t>
            </a:r>
            <a:r>
              <a:rPr lang="en-US" dirty="0" smtClean="0"/>
              <a:t>="25398" visible="true" timestamp="2011-08-15T15:07:53Z" version="2"/&gt;</a:t>
            </a:r>
          </a:p>
          <a:p>
            <a:pPr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osm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Nodes are ordered into Ways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 descr="8-15-2011 7-54-35 PM_way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2057400"/>
            <a:ext cx="8306234" cy="4164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Q. Where did all this data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Answer: Mapping Parties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rikina_mapping_party_pos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1465310"/>
            <a:ext cx="3638550" cy="4706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i="1" dirty="0" smtClean="0"/>
              <a:t>Party?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Informal get together </a:t>
            </a:r>
          </a:p>
          <a:p>
            <a:r>
              <a:rPr lang="en-US" dirty="0" smtClean="0"/>
              <a:t>Do some mapping</a:t>
            </a:r>
          </a:p>
          <a:p>
            <a:r>
              <a:rPr lang="en-US" dirty="0" smtClean="0"/>
              <a:t>Socialize &amp; make friends </a:t>
            </a:r>
          </a:p>
          <a:p>
            <a:r>
              <a:rPr lang="en-US" dirty="0" smtClean="0"/>
              <a:t>Make a free map of the world!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Picture 5" descr="August 3 0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4114800"/>
            <a:ext cx="3048000" cy="20383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Party? Yes!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It’s a community event </a:t>
            </a:r>
          </a:p>
          <a:p>
            <a:r>
              <a:rPr lang="en-US" dirty="0" smtClean="0"/>
              <a:t>Organized around mapping a local area</a:t>
            </a:r>
          </a:p>
          <a:p>
            <a:r>
              <a:rPr lang="en-US" dirty="0" smtClean="0"/>
              <a:t>Collect Data</a:t>
            </a:r>
          </a:p>
          <a:p>
            <a:r>
              <a:rPr lang="en-US" dirty="0" smtClean="0"/>
              <a:t>Upload and tag</a:t>
            </a:r>
          </a:p>
          <a:p>
            <a:r>
              <a:rPr lang="en-US" dirty="0" smtClean="0"/>
              <a:t>Socialize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833D-889A-4AE6-8950-6AA52262DD46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1026" name="Picture 2" descr="C:\Users\stevejohnson\Documents\Marketing\NCGIS_OSM\Mappers-learning-to-g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2514600"/>
            <a:ext cx="3251200" cy="2438400"/>
          </a:xfrm>
          <a:prstGeom prst="rect">
            <a:avLst/>
          </a:prstGeom>
          <a:noFill/>
        </p:spPr>
      </p:pic>
      <p:pic>
        <p:nvPicPr>
          <p:cNvPr id="7" name="Picture 6" descr="3965540046_5a20a85bf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3409950"/>
            <a:ext cx="3886200" cy="2914650"/>
          </a:xfrm>
          <a:prstGeom prst="rect">
            <a:avLst/>
          </a:prstGeom>
        </p:spPr>
      </p:pic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4495800"/>
            <a:ext cx="2438400" cy="1828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Party Workflow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Gather data</a:t>
            </a:r>
          </a:p>
          <a:p>
            <a:r>
              <a:rPr lang="en-US" dirty="0" smtClean="0"/>
              <a:t>2 Upload GPS tracks</a:t>
            </a:r>
          </a:p>
          <a:p>
            <a:r>
              <a:rPr lang="en-US" dirty="0" smtClean="0"/>
              <a:t>3 Trace the features</a:t>
            </a:r>
          </a:p>
          <a:p>
            <a:r>
              <a:rPr lang="en-US" dirty="0" smtClean="0"/>
              <a:t>4 Tag with attributes</a:t>
            </a:r>
          </a:p>
          <a:p>
            <a:r>
              <a:rPr lang="en-US" dirty="0" smtClean="0"/>
              <a:t>5 View results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1D30-4F18-4C4C-B8EA-60D40A6D8420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4" name="Picture 3" descr="800px-First_Pag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4267200"/>
            <a:ext cx="7620000" cy="1876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6096000"/>
            <a:ext cx="701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http://wiki.openstreetmap.org/wiki/Map_Making_Overview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Collecting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4800600" cy="4572000"/>
          </a:xfrm>
        </p:spPr>
        <p:txBody>
          <a:bodyPr/>
          <a:lstStyle/>
          <a:p>
            <a:r>
              <a:rPr lang="en-US" dirty="0" smtClean="0"/>
              <a:t>What features will you map? </a:t>
            </a:r>
          </a:p>
          <a:p>
            <a:pPr lvl="1"/>
            <a:r>
              <a:rPr lang="en-US" sz="2700" dirty="0" smtClean="0"/>
              <a:t>Local businesses?</a:t>
            </a:r>
          </a:p>
          <a:p>
            <a:pPr lvl="1"/>
            <a:r>
              <a:rPr lang="en-US" sz="2700" dirty="0" smtClean="0"/>
              <a:t>Street furniture?</a:t>
            </a:r>
          </a:p>
          <a:p>
            <a:pPr lvl="1"/>
            <a:r>
              <a:rPr lang="en-US" sz="2700" dirty="0" smtClean="0"/>
              <a:t>Street trees?</a:t>
            </a:r>
          </a:p>
          <a:p>
            <a:pPr lvl="1"/>
            <a:r>
              <a:rPr lang="en-US" sz="2700" dirty="0" smtClean="0"/>
              <a:t>Add addresses to building</a:t>
            </a:r>
          </a:p>
          <a:p>
            <a:pPr lvl="1">
              <a:buNone/>
            </a:pPr>
            <a:r>
              <a:rPr lang="en-US" sz="2700" dirty="0" smtClean="0"/>
              <a:t>	 footprints?</a:t>
            </a:r>
          </a:p>
          <a:p>
            <a:r>
              <a:rPr lang="en-US" dirty="0" smtClean="0"/>
              <a:t>Local knowledge is a plus</a:t>
            </a:r>
            <a:endParaRPr lang="en-US" sz="2000" dirty="0" smtClean="0"/>
          </a:p>
          <a:p>
            <a:r>
              <a:rPr lang="en-US" dirty="0" smtClean="0"/>
              <a:t>Take notes in the field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BB37-A614-429A-8678-E47A39C8F089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Picture 5" descr="OSM-notebook-fsteggink-s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170397">
            <a:off x="5189831" y="2125278"/>
            <a:ext cx="3536447" cy="2277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5791200"/>
            <a:ext cx="4160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Frank’s Log Book </a:t>
            </a:r>
            <a:r>
              <a:rPr lang="en-US" sz="1000" dirty="0" smtClean="0">
                <a:hlinkClick r:id="rId3"/>
              </a:rPr>
              <a:t>http://weait.com/content/look-frank-log-book</a:t>
            </a:r>
            <a:endParaRPr lang="en-US" sz="1000" dirty="0" smtClean="0"/>
          </a:p>
          <a:p>
            <a:r>
              <a:rPr lang="en-US" sz="1000" dirty="0" smtClean="0"/>
              <a:t>Source: Garmin</a:t>
            </a:r>
            <a:endParaRPr lang="en-US" sz="1000" dirty="0"/>
          </a:p>
        </p:txBody>
      </p:sp>
      <p:pic>
        <p:nvPicPr>
          <p:cNvPr id="9" name="Picture 8" descr="etre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3695700"/>
            <a:ext cx="2095500" cy="2095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The Short History of the OpenStreetMap Revolution</a:t>
            </a:r>
          </a:p>
          <a:p>
            <a:endParaRPr lang="en-US" sz="2800" dirty="0" smtClean="0"/>
          </a:p>
          <a:p>
            <a:r>
              <a:rPr lang="en-US" sz="2800" dirty="0" smtClean="0"/>
              <a:t>Why OpenStreetMap has reached the tipping point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Why should you get involved?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87DF-C163-4F34-A65F-D53FC9ED3743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Collecting Data: On Paper</a:t>
            </a:r>
            <a:endParaRPr lang="en-US" dirty="0"/>
          </a:p>
        </p:txBody>
      </p:sp>
      <p:pic>
        <p:nvPicPr>
          <p:cNvPr id="6" name="Content Placeholder 5" descr="4924020817_f3cd1ec6d6_b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 rot="1147857">
            <a:off x="5932739" y="1685379"/>
            <a:ext cx="2488544" cy="352152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A0C1-9F95-4907-A0CA-378B1073AE34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859101"/>
            <a:ext cx="487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Walking-papers.org from Stamen Design </a:t>
            </a:r>
          </a:p>
          <a:p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Zoom to area of interest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Create .</a:t>
            </a:r>
            <a:r>
              <a:rPr lang="en-US" sz="2800" dirty="0" err="1" smtClean="0"/>
              <a:t>pdf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Print and use in the field.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heads-up digitizing and imagery to input data into OSM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5697379"/>
            <a:ext cx="2514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http://walking-papers.org/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Upload GPS data to OSM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5870448" cy="4572000"/>
          </a:xfrm>
        </p:spPr>
        <p:txBody>
          <a:bodyPr/>
          <a:lstStyle/>
          <a:p>
            <a:r>
              <a:rPr lang="en-US" dirty="0" smtClean="0"/>
              <a:t>Login to OSM</a:t>
            </a:r>
          </a:p>
          <a:p>
            <a:r>
              <a:rPr lang="en-US" dirty="0" smtClean="0"/>
              <a:t>Copy data from GPS unit</a:t>
            </a:r>
          </a:p>
          <a:p>
            <a:r>
              <a:rPr lang="en-US" dirty="0" smtClean="0"/>
              <a:t>Click ‘GPS Traces’ tab, then click ‘Upload a Trace’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AFEA3-FAD2-429D-8D5C-99AB8AA92A54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8" name="Picture 7" descr="upload_tr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3804" y="3505200"/>
            <a:ext cx="6412906" cy="2919919"/>
          </a:xfrm>
          <a:prstGeom prst="rect">
            <a:avLst/>
          </a:prstGeom>
        </p:spPr>
      </p:pic>
      <p:pic>
        <p:nvPicPr>
          <p:cNvPr id="7" name="Picture 6" descr="osm_MapPartyGirl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1524000"/>
            <a:ext cx="3149600" cy="2362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berkley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286000"/>
            <a:ext cx="457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Edit the Traces to Map Features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your favorite editor to trace the GPS tracks into OSM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02C9-707D-4C76-8845-F26CBAFD1F52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Picture 5" descr="trac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124200"/>
            <a:ext cx="4676650" cy="2766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8800" y="5715001"/>
            <a:ext cx="2667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Cloudmade.com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Edit the Traces (cont’d.)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Imagery backdrop allows for smoothing of GPS data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6520-87A6-4C1F-8B8E-F85E1969C407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Picture 5" descr="trace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6319" y="2209801"/>
            <a:ext cx="6979082" cy="411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4. Tag the Features to Add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‘Tag’ = ‘add attribute data’</a:t>
            </a:r>
          </a:p>
          <a:p>
            <a:r>
              <a:rPr lang="en-US" dirty="0" smtClean="0"/>
              <a:t>Take the form of Key + Value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FAD8-5888-437C-8299-0F48514A700E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Picture 5" descr="tagg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2492010"/>
            <a:ext cx="6705600" cy="38325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Tagging (cont’d.)</a:t>
            </a:r>
            <a:endParaRPr lang="en-US" dirty="0"/>
          </a:p>
        </p:txBody>
      </p:sp>
      <p:pic>
        <p:nvPicPr>
          <p:cNvPr id="7" name="Content Placeholder 6" descr="Med_cafe_tagging_exampl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480190" y="1524000"/>
            <a:ext cx="6216010" cy="48840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5. Admire Your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Results usually available within an hour of uploading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4D27-8235-42FF-9595-2EDB65BB5728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Picture 5" descr="finish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087319"/>
            <a:ext cx="7467600" cy="40086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Adjourn to </a:t>
            </a:r>
            <a:r>
              <a:rPr lang="en-US" dirty="0" err="1" smtClean="0"/>
              <a:t>Mappy</a:t>
            </a:r>
            <a:r>
              <a:rPr lang="en-US" dirty="0" smtClean="0"/>
              <a:t> Hour!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pic>
        <p:nvPicPr>
          <p:cNvPr id="6" name="Picture 5" descr="5042874743_033a4b9af6_z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524000"/>
            <a:ext cx="5892800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5925979"/>
            <a:ext cx="297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Flickr</a:t>
            </a:r>
            <a:r>
              <a:rPr lang="en-US" sz="1000" dirty="0" smtClean="0"/>
              <a:t>, user Harry Wood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Key Points about OSM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1480" y="1447800"/>
            <a:ext cx="8503920" cy="4572000"/>
          </a:xfrm>
        </p:spPr>
        <p:txBody>
          <a:bodyPr/>
          <a:lstStyle/>
          <a:p>
            <a:r>
              <a:rPr lang="en-US" dirty="0" smtClean="0"/>
              <a:t>Established; 8 years of continuous growth</a:t>
            </a:r>
          </a:p>
          <a:p>
            <a:endParaRPr lang="en-US" dirty="0" smtClean="0"/>
          </a:p>
          <a:p>
            <a:r>
              <a:rPr lang="en-US" dirty="0" smtClean="0"/>
              <a:t>A community of +675, 000 users distributed worldwide </a:t>
            </a:r>
          </a:p>
          <a:p>
            <a:endParaRPr lang="en-US" dirty="0" smtClean="0"/>
          </a:p>
          <a:p>
            <a:r>
              <a:rPr lang="en-US" dirty="0" smtClean="0"/>
              <a:t>Maturing methods of data input, auditable </a:t>
            </a:r>
            <a:r>
              <a:rPr lang="en-US" dirty="0" err="1" smtClean="0"/>
              <a:t>RESTful</a:t>
            </a:r>
            <a:r>
              <a:rPr lang="en-US" dirty="0" smtClean="0"/>
              <a:t> data model</a:t>
            </a:r>
          </a:p>
          <a:p>
            <a:endParaRPr lang="en-US" dirty="0" smtClean="0"/>
          </a:p>
          <a:p>
            <a:r>
              <a:rPr lang="en-US" dirty="0" smtClean="0"/>
              <a:t>Increasingly comprehensive and useful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services built on OpenStreetMap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OpenStreetMap is at a Tipping Point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7CC3F4-6C57-4425-942A-B37FE0A6843E}" type="datetime3">
              <a:rPr lang="en-US" smtClean="0"/>
              <a:pPr/>
              <a:t>25 September 2012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Origins of OpenStreetMap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OpenStreetMap.org domain registered by Steve Coast in 2004</a:t>
            </a:r>
          </a:p>
          <a:p>
            <a:r>
              <a:rPr lang="en-US" sz="2800" dirty="0" smtClean="0"/>
              <a:t>Project originated in the United Kingdom, where…</a:t>
            </a:r>
          </a:p>
          <a:p>
            <a:pPr lvl="1"/>
            <a:r>
              <a:rPr lang="en-US" sz="2800" dirty="0" smtClean="0"/>
              <a:t>Crown copyright on geospatial data</a:t>
            </a:r>
          </a:p>
          <a:p>
            <a:pPr lvl="1"/>
            <a:r>
              <a:rPr lang="en-US" sz="2800" dirty="0" smtClean="0"/>
              <a:t>Little, or no public domain data</a:t>
            </a:r>
          </a:p>
          <a:p>
            <a:r>
              <a:rPr lang="en-US" sz="2800" dirty="0" smtClean="0"/>
              <a:t>Simple goal to create a free, publicly-available database of street centerlines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5DDE5-3B4B-492E-94DC-CBEE9D596AB1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OpenCycleMap</a:t>
            </a:r>
            <a:r>
              <a:rPr lang="en-US" dirty="0" smtClean="0"/>
              <a:t> – Map of Bicycle Routes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79DB-D826-44BD-A4F1-E8E6764CF556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Picture 5" descr="8-2-2011 11-44-15 AM_opencycle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2133600"/>
            <a:ext cx="8038098" cy="3886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447800"/>
            <a:ext cx="8503920" cy="4572000"/>
          </a:xfrm>
        </p:spPr>
        <p:txBody>
          <a:bodyPr/>
          <a:lstStyle/>
          <a:p>
            <a:r>
              <a:rPr lang="en-US" dirty="0" err="1" smtClean="0"/>
              <a:t>TopOSM</a:t>
            </a:r>
            <a:r>
              <a:rPr lang="en-US" dirty="0" smtClean="0"/>
              <a:t> – Topographic OpenStreetMap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281E0-FDE2-461F-98ED-09DD7F67A082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pic>
        <p:nvPicPr>
          <p:cNvPr id="8" name="Picture 7" descr="8-2-2011 11-46-01 AM_topos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08796"/>
            <a:ext cx="8686800" cy="413960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25456"/>
            <a:ext cx="7772400" cy="419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B5FA-B51A-4350-9619-3C620C012D87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52400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University of Maryland Campus Map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pic>
        <p:nvPicPr>
          <p:cNvPr id="6" name="Content Placeholder 5" descr="UniDela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828800"/>
            <a:ext cx="5548126" cy="4572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7FD0-2125-424F-A265-51A40A9788D3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8178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University of Delaware on OpenStreetMap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MapQuest Open Tools:</a:t>
            </a:r>
          </a:p>
          <a:p>
            <a:pPr lvl="1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Names (Gazetteer)</a:t>
            </a:r>
          </a:p>
          <a:p>
            <a:pPr lvl="1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APIs &amp; SDKs</a:t>
            </a:r>
          </a:p>
          <a:p>
            <a:pPr lvl="1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Tiles</a:t>
            </a:r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 smtClean="0"/>
          </a:p>
          <a:p>
            <a:r>
              <a:rPr lang="en-US" sz="3200" dirty="0" smtClean="0"/>
              <a:t>Beginner’s Guide to OpenStreetMap</a:t>
            </a:r>
          </a:p>
          <a:p>
            <a:endParaRPr lang="en-US" sz="3200" dirty="0" smtClean="0"/>
          </a:p>
          <a:p>
            <a:r>
              <a:rPr lang="en-US" sz="3200" dirty="0" smtClean="0"/>
              <a:t>http://developer.mapquest.com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Picture 5" descr="image_galle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52922" y="1981200"/>
            <a:ext cx="2876678" cy="1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pic>
        <p:nvPicPr>
          <p:cNvPr id="6" name="Content Placeholder 5" descr="8-2-2011 11-47-24 AM_mapquest_open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25236" y="2514600"/>
            <a:ext cx="8137071" cy="35052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91518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MapQuest Open, using &amp; editing OSM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as a platform for services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9" name="Content Placeholder 8" descr="8-14-2011 3-12-53 PM_bing_imagery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01625" y="2391159"/>
            <a:ext cx="8504238" cy="3628641"/>
          </a:xfrm>
        </p:spPr>
      </p:pic>
      <p:sp>
        <p:nvSpPr>
          <p:cNvPr id="10" name="TextBox 9"/>
          <p:cNvSpPr txBox="1"/>
          <p:nvPr/>
        </p:nvSpPr>
        <p:spPr>
          <a:xfrm>
            <a:off x="228600" y="17526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Bing Imagery in Java OpenStreetMap Editor</a:t>
            </a:r>
            <a:endParaRPr lang="en-US" sz="2800" dirty="0"/>
          </a:p>
        </p:txBody>
      </p:sp>
      <p:pic>
        <p:nvPicPr>
          <p:cNvPr id="8" name="Picture 7" descr="8-15-2011 4-06-26 PM_jos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2514600"/>
            <a:ext cx="7086600" cy="383792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National Map prototype</a:t>
            </a:r>
            <a:endParaRPr lang="en-US" dirty="0"/>
          </a:p>
        </p:txBody>
      </p:sp>
      <p:pic>
        <p:nvPicPr>
          <p:cNvPr id="7" name="Content Placeholder 6" descr="8-14-2011 3-40-49 PM_usg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858882" y="1527175"/>
            <a:ext cx="6056518" cy="4572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1FD8-089A-43A3-BAB8-EB7E546F1C49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752600"/>
            <a:ext cx="2667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Can </a:t>
            </a:r>
            <a:r>
              <a:rPr lang="en-US" sz="2000" dirty="0" err="1" smtClean="0"/>
              <a:t>crowdsourced</a:t>
            </a:r>
            <a:r>
              <a:rPr lang="en-US" sz="2000" dirty="0" smtClean="0"/>
              <a:t> data meet or exceed standards for integration into National Map?</a:t>
            </a:r>
          </a:p>
          <a:p>
            <a:endParaRPr lang="en-US" sz="2000" dirty="0" smtClean="0"/>
          </a:p>
          <a:p>
            <a:r>
              <a:rPr lang="en-US" sz="2000" dirty="0" smtClean="0"/>
              <a:t>Test the OSM platform for use in National Map applications</a:t>
            </a:r>
          </a:p>
          <a:p>
            <a:endParaRPr lang="en-US" sz="2000" dirty="0" smtClean="0"/>
          </a:p>
          <a:p>
            <a:r>
              <a:rPr lang="en-US" sz="2000" dirty="0" smtClean="0"/>
              <a:t>Test decentralized platform to improve Federal data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Humanitarian OpenStreetMap Team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203448" cy="4572000"/>
          </a:xfrm>
        </p:spPr>
        <p:txBody>
          <a:bodyPr/>
          <a:lstStyle/>
          <a:p>
            <a:r>
              <a:rPr lang="en-US" sz="2000" dirty="0" smtClean="0"/>
              <a:t>Established after Haiti Earthquake 2010</a:t>
            </a:r>
          </a:p>
          <a:p>
            <a:endParaRPr lang="en-US" sz="2000" dirty="0" smtClean="0"/>
          </a:p>
          <a:p>
            <a:r>
              <a:rPr lang="en-US" sz="2000" dirty="0" smtClean="0"/>
              <a:t>Operates where maps are scarce or out-of-date</a:t>
            </a:r>
          </a:p>
          <a:p>
            <a:endParaRPr lang="en-US" sz="2000" dirty="0" smtClean="0"/>
          </a:p>
          <a:p>
            <a:r>
              <a:rPr lang="en-US" sz="2000" dirty="0" smtClean="0"/>
              <a:t>Geared to humanitarian response and economic development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CCC7-02DD-4173-B259-2D8FCB97F5B3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7" name="Picture 6" descr="8-14-2011 1-18-12 PM_richelie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0438" y="1828800"/>
            <a:ext cx="5481162" cy="44178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</a:t>
            </a:r>
            <a:r>
              <a:rPr lang="en-US" dirty="0" err="1" smtClean="0"/>
              <a:t>Kibera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7" name="Content Placeholder 6" descr="8-14-2011 3-36-15 PM_kibera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56984" y="2721135"/>
            <a:ext cx="5963016" cy="375586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EBD65-4540-4F6F-8B3E-9866BD67B0F4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295400"/>
            <a:ext cx="868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Informal settlement in Nairobi, Kenya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Not on any map until Nov ‘09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Now a complete interactive community information project. 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is…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A freely-editable map of the world unconstrained by proprietary ownership</a:t>
            </a:r>
          </a:p>
          <a:p>
            <a:pPr>
              <a:buNone/>
            </a:pPr>
            <a:endParaRPr lang="en-US" sz="3200" dirty="0" smtClean="0"/>
          </a:p>
          <a:p>
            <a:r>
              <a:rPr lang="en-US" sz="3200" dirty="0" smtClean="0"/>
              <a:t>“Wikipedia for maps”</a:t>
            </a:r>
          </a:p>
          <a:p>
            <a:pPr>
              <a:buNone/>
            </a:pP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E84BC-9E76-4152-9E79-3D8FB1402A49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Data Quality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Mapdust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OSM </a:t>
            </a:r>
            <a:r>
              <a:rPr lang="en-US" dirty="0" err="1" smtClean="0"/>
              <a:t>Mapper</a:t>
            </a:r>
            <a:r>
              <a:rPr lang="en-US" dirty="0" smtClean="0"/>
              <a:t> from </a:t>
            </a:r>
            <a:r>
              <a:rPr lang="en-US" dirty="0" err="1" smtClean="0"/>
              <a:t>ItoWorld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MapCompare</a:t>
            </a:r>
            <a:r>
              <a:rPr lang="en-US" dirty="0" smtClean="0"/>
              <a:t> from </a:t>
            </a:r>
            <a:r>
              <a:rPr lang="en-US" dirty="0" err="1" smtClean="0"/>
              <a:t>GeoFabrik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OSM Inspector from </a:t>
            </a:r>
            <a:r>
              <a:rPr lang="en-US" dirty="0" err="1" smtClean="0"/>
              <a:t>GeoFabrik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8578E-E87B-4421-97FC-F99AA407C826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Picture 5" descr="geofabri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4114800"/>
            <a:ext cx="3143250" cy="838200"/>
          </a:xfrm>
          <a:prstGeom prst="rect">
            <a:avLst/>
          </a:prstGeom>
        </p:spPr>
      </p:pic>
      <p:pic>
        <p:nvPicPr>
          <p:cNvPr id="7" name="Picture 6" descr="itologoblack-300x2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2362200"/>
            <a:ext cx="1960377" cy="1404937"/>
          </a:xfrm>
          <a:prstGeom prst="rect">
            <a:avLst/>
          </a:prstGeom>
        </p:spPr>
      </p:pic>
      <p:pic>
        <p:nvPicPr>
          <p:cNvPr id="8" name="Picture 7" descr="MapDust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5800" y="1981200"/>
            <a:ext cx="1943100" cy="495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Tools: </a:t>
            </a:r>
            <a:r>
              <a:rPr lang="en-US" dirty="0" err="1" smtClean="0"/>
              <a:t>OpenStreetBugs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2475" y="1527175"/>
            <a:ext cx="84625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25A6-25BC-461D-88B9-5ACC53C6F1D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8-15-2011 4-32-53 PM_weai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2966139"/>
            <a:ext cx="4171552" cy="3434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Instructional Materials</a:t>
            </a:r>
            <a:endParaRPr lang="en-US" dirty="0"/>
          </a:p>
        </p:txBody>
      </p:sp>
      <p:pic>
        <p:nvPicPr>
          <p:cNvPr id="7" name="Content Placeholder 6" descr="9781906860110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 rot="21043425">
            <a:off x="5867598" y="1511748"/>
            <a:ext cx="1905000" cy="20478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8" name="Picture 7" descr="7504OS_MockupCov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85945">
            <a:off x="6662589" y="3663573"/>
            <a:ext cx="2018003" cy="2490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1752600"/>
            <a:ext cx="3810000" cy="328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sz="2700" dirty="0" smtClean="0"/>
              <a:t>Tutorials at Weait.com </a:t>
            </a:r>
          </a:p>
          <a:p>
            <a:pPr marL="273050" indent="-2730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sz="2700" dirty="0" smtClean="0"/>
              <a:t>Books by</a:t>
            </a:r>
          </a:p>
          <a:p>
            <a:pPr marL="547688" lvl="1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"/>
            </a:pPr>
            <a:r>
              <a:rPr lang="en-US" sz="2800" dirty="0" smtClean="0">
                <a:solidFill>
                  <a:schemeClr val="tx2"/>
                </a:solidFill>
              </a:rPr>
              <a:t>Jonathan Bennett</a:t>
            </a:r>
          </a:p>
          <a:p>
            <a:pPr marL="547688" lvl="1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"/>
            </a:pPr>
            <a:r>
              <a:rPr lang="en-US" sz="2800" dirty="0" err="1" smtClean="0">
                <a:solidFill>
                  <a:schemeClr val="tx2"/>
                </a:solidFill>
              </a:rPr>
              <a:t>Frederik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</a:rPr>
              <a:t>Ramm</a:t>
            </a:r>
            <a:r>
              <a:rPr lang="en-US" sz="2800" dirty="0" smtClean="0">
                <a:solidFill>
                  <a:schemeClr val="tx2"/>
                </a:solidFill>
              </a:rPr>
              <a:t>, </a:t>
            </a:r>
            <a:r>
              <a:rPr lang="en-US" sz="2800" dirty="0" err="1" smtClean="0">
                <a:solidFill>
                  <a:schemeClr val="tx2"/>
                </a:solidFill>
              </a:rPr>
              <a:t>Jochen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</a:rPr>
              <a:t>Topf</a:t>
            </a:r>
            <a:r>
              <a:rPr lang="en-US" sz="2800" dirty="0" smtClean="0">
                <a:solidFill>
                  <a:schemeClr val="tx2"/>
                </a:solidFill>
              </a:rPr>
              <a:t>, Steve Chilton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Adoption of OSM in 2012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1905000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Census Geography Seminar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660710"/>
            <a:ext cx="16764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40" y="1600200"/>
            <a:ext cx="3738562" cy="1022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11355"/>
            <a:ext cx="3250946" cy="2438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2743200"/>
            <a:ext cx="3724275" cy="62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581400"/>
            <a:ext cx="2733675" cy="91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37" y="4660710"/>
            <a:ext cx="1262062" cy="1593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111275"/>
            <a:ext cx="1442497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7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 Attention to OSM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7175"/>
            <a:ext cx="8458200" cy="488412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Census Geography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4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Why is OSM at a tipping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7680" y="1447800"/>
            <a:ext cx="8503920" cy="4572000"/>
          </a:xfrm>
        </p:spPr>
        <p:txBody>
          <a:bodyPr/>
          <a:lstStyle/>
          <a:p>
            <a:r>
              <a:rPr lang="en-US" dirty="0" smtClean="0"/>
              <a:t>There are a growing number of services built around OpenStreetMap</a:t>
            </a:r>
          </a:p>
          <a:p>
            <a:pPr lvl="1"/>
            <a:r>
              <a:rPr lang="en-US" dirty="0" smtClean="0"/>
              <a:t>Commercial</a:t>
            </a:r>
          </a:p>
          <a:p>
            <a:pPr lvl="1"/>
            <a:r>
              <a:rPr lang="en-US" dirty="0" smtClean="0"/>
              <a:t>Non-governmental</a:t>
            </a:r>
          </a:p>
          <a:p>
            <a:pPr lvl="1"/>
            <a:r>
              <a:rPr lang="en-US" dirty="0" smtClean="0"/>
              <a:t>Government</a:t>
            </a:r>
          </a:p>
          <a:p>
            <a:r>
              <a:rPr lang="en-US" dirty="0" smtClean="0"/>
              <a:t>There are more utilities for data quality and data manipulation</a:t>
            </a:r>
          </a:p>
          <a:p>
            <a:r>
              <a:rPr lang="en-US" dirty="0" smtClean="0"/>
              <a:t>Maturing community of users, resources, documentation</a:t>
            </a:r>
          </a:p>
          <a:p>
            <a:r>
              <a:rPr lang="en-US" dirty="0" smtClean="0"/>
              <a:t>Growing Commercial Adoption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(Hint: It has to do with community)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Get Involved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E2F6986-8B34-482A-9540-C99C03F7B8ED}" type="datetime3">
              <a:rPr lang="en-US" smtClean="0"/>
              <a:pPr/>
              <a:t>25 September 2012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Context…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premise of Web 2.0 is that it breaks down the separation between content creators and content consumers.</a:t>
            </a:r>
          </a:p>
          <a:p>
            <a:r>
              <a:rPr lang="en-US" dirty="0" smtClean="0"/>
              <a:t>Anyone can be a content creator now.</a:t>
            </a:r>
          </a:p>
          <a:p>
            <a:r>
              <a:rPr lang="en-US" dirty="0"/>
              <a:t>B</a:t>
            </a:r>
            <a:r>
              <a:rPr lang="en-US" dirty="0" smtClean="0"/>
              <a:t>arriers to participation that </a:t>
            </a:r>
            <a:r>
              <a:rPr lang="en-US" dirty="0" smtClean="0"/>
              <a:t>made sense in a pre-Web day no longer make sense.</a:t>
            </a:r>
          </a:p>
          <a:p>
            <a:r>
              <a:rPr lang="en-US" dirty="0" smtClean="0"/>
              <a:t>Authority, accuracy, </a:t>
            </a:r>
            <a:r>
              <a:rPr lang="en-US" dirty="0" smtClean="0"/>
              <a:t>currency…change in with context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Census Geography Seminar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is a classic Web 2.0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OpenStreetMap, because it is web-based and open, provides a platform that benefits public institutions an rewards amateurs with meaningful geographic information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Anyone can participate</a:t>
            </a:r>
          </a:p>
          <a:p>
            <a:pPr lvl="1"/>
            <a:r>
              <a:rPr lang="en-US" dirty="0" smtClean="0"/>
              <a:t>Serious contributors develop authority through reputation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Census Geography Seminar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Encouraging a community of citizen scientists </a:t>
            </a:r>
            <a:r>
              <a:rPr lang="en-US" dirty="0" smtClean="0"/>
              <a:t>can yield benefits for </a:t>
            </a:r>
            <a:r>
              <a:rPr lang="en-US" dirty="0" smtClean="0"/>
              <a:t>the </a:t>
            </a:r>
            <a:r>
              <a:rPr lang="en-US" dirty="0" smtClean="0"/>
              <a:t>Census Bureau</a:t>
            </a:r>
            <a:endParaRPr lang="en-US" dirty="0" smtClean="0"/>
          </a:p>
          <a:p>
            <a:pPr lvl="1"/>
            <a:r>
              <a:rPr lang="en-US" dirty="0" smtClean="0"/>
              <a:t>More mappers engaging with their </a:t>
            </a:r>
            <a:r>
              <a:rPr lang="en-US" dirty="0" smtClean="0"/>
              <a:t>geography leads to…</a:t>
            </a:r>
            <a:endParaRPr lang="en-US" dirty="0" smtClean="0"/>
          </a:p>
          <a:p>
            <a:pPr lvl="1"/>
            <a:r>
              <a:rPr lang="en-US" dirty="0" smtClean="0"/>
              <a:t>…a </a:t>
            </a:r>
            <a:r>
              <a:rPr lang="en-US" dirty="0" smtClean="0"/>
              <a:t>community </a:t>
            </a:r>
            <a:r>
              <a:rPr lang="en-US" dirty="0" smtClean="0"/>
              <a:t>of citizen geographers, which leads to…</a:t>
            </a:r>
            <a:endParaRPr lang="en-US" dirty="0" smtClean="0"/>
          </a:p>
          <a:p>
            <a:pPr lvl="1"/>
            <a:r>
              <a:rPr lang="en-US" dirty="0" smtClean="0"/>
              <a:t>…a collective rise in the quality of broadly available geographic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Census Geography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Looks like…a wiki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8021" y="1371600"/>
            <a:ext cx="860357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0116-880D-4A04-9786-684C46B758B9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 for participating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Individual</a:t>
            </a:r>
          </a:p>
          <a:p>
            <a:pPr lvl="1"/>
            <a:r>
              <a:rPr lang="en-US" dirty="0" smtClean="0"/>
              <a:t>Forging bonds in the community</a:t>
            </a:r>
          </a:p>
          <a:p>
            <a:pPr lvl="1"/>
            <a:r>
              <a:rPr lang="en-US" dirty="0" smtClean="0"/>
              <a:t>Satisfaction of seeing your work</a:t>
            </a:r>
          </a:p>
          <a:p>
            <a:pPr lvl="1"/>
            <a:r>
              <a:rPr lang="en-US" dirty="0" smtClean="0"/>
              <a:t>Contributing to the knowledge commons</a:t>
            </a:r>
          </a:p>
          <a:p>
            <a:pPr lvl="1"/>
            <a:r>
              <a:rPr lang="en-US" dirty="0" smtClean="0"/>
              <a:t>Utilitarian purposes</a:t>
            </a:r>
          </a:p>
          <a:p>
            <a:r>
              <a:rPr lang="en-US" dirty="0" smtClean="0"/>
              <a:t>Institutional</a:t>
            </a:r>
          </a:p>
          <a:p>
            <a:pPr lvl="1"/>
            <a:r>
              <a:rPr lang="en-US" dirty="0" smtClean="0"/>
              <a:t>Change detection</a:t>
            </a:r>
          </a:p>
          <a:p>
            <a:pPr lvl="1"/>
            <a:r>
              <a:rPr lang="en-US" dirty="0" smtClean="0"/>
              <a:t>Locate the most current data</a:t>
            </a:r>
          </a:p>
          <a:p>
            <a:pPr lvl="1"/>
            <a:r>
              <a:rPr lang="en-US" dirty="0" smtClean="0"/>
              <a:t>Find data not collected by other institutions, or agencies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Census Geography Seminar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Professional Expertise is needed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Worldwide, a big push to add and improve address data quality in OpenStreetMap</a:t>
            </a:r>
          </a:p>
          <a:p>
            <a:pPr lvl="1"/>
            <a:r>
              <a:rPr lang="en-US" sz="2400" dirty="0" smtClean="0"/>
              <a:t>Improves routing capabilities</a:t>
            </a:r>
          </a:p>
          <a:p>
            <a:pPr lvl="1"/>
            <a:r>
              <a:rPr lang="en-US" sz="2400" dirty="0" smtClean="0"/>
              <a:t>Improves coverage of landmarks and destinations </a:t>
            </a:r>
            <a:endParaRPr lang="en-US" dirty="0" smtClean="0"/>
          </a:p>
          <a:p>
            <a:r>
              <a:rPr lang="en-US" dirty="0" smtClean="0"/>
              <a:t>A North American Address schema is evolving</a:t>
            </a:r>
          </a:p>
          <a:p>
            <a:pPr lvl="1"/>
            <a:r>
              <a:rPr lang="en-US" dirty="0" smtClean="0"/>
              <a:t>Draws on FGDC standard</a:t>
            </a:r>
          </a:p>
          <a:p>
            <a:pPr lvl="1"/>
            <a:r>
              <a:rPr lang="en-US" dirty="0" smtClean="0"/>
              <a:t>Greater flexibility, adaptability for US contexts</a:t>
            </a:r>
          </a:p>
          <a:p>
            <a:r>
              <a:rPr lang="en-US" dirty="0" smtClean="0"/>
              <a:t>Demonstrated success locally</a:t>
            </a:r>
          </a:p>
          <a:p>
            <a:pPr lvl="1"/>
            <a:r>
              <a:rPr lang="en-US" dirty="0" err="1" smtClean="0"/>
              <a:t>MappingDC</a:t>
            </a:r>
            <a:r>
              <a:rPr lang="en-US" dirty="0" smtClean="0"/>
              <a:t> has imported data from District of Columbia</a:t>
            </a:r>
          </a:p>
          <a:p>
            <a:pPr lvl="1"/>
            <a:r>
              <a:rPr lang="en-US" sz="2400" dirty="0" smtClean="0"/>
              <a:t>Includes building footprints and address data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7388-90EE-4677-A757-895AB61E4378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Engage with Geography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5184647" cy="4572000"/>
          </a:xfrm>
        </p:spPr>
        <p:txBody>
          <a:bodyPr/>
          <a:lstStyle/>
          <a:p>
            <a:r>
              <a:rPr lang="en-US" dirty="0" smtClean="0"/>
              <a:t>This is your chance to play FR!</a:t>
            </a:r>
          </a:p>
          <a:p>
            <a:pPr lvl="1"/>
            <a:r>
              <a:rPr lang="en-US" dirty="0" smtClean="0"/>
              <a:t>How do you deal with ambiguous addresses?</a:t>
            </a:r>
          </a:p>
          <a:p>
            <a:pPr lvl="1"/>
            <a:r>
              <a:rPr lang="en-US" dirty="0" smtClean="0"/>
              <a:t>How do you tag mixed use buildings?</a:t>
            </a:r>
          </a:p>
          <a:p>
            <a:pPr lvl="1"/>
            <a:r>
              <a:rPr lang="en-US" dirty="0" smtClean="0"/>
              <a:t>Challenges to your ability to </a:t>
            </a:r>
            <a:r>
              <a:rPr lang="en-US" i="1" dirty="0" smtClean="0"/>
              <a:t>describe </a:t>
            </a:r>
            <a:r>
              <a:rPr lang="en-US" dirty="0" smtClean="0"/>
              <a:t>real world features in geographic </a:t>
            </a:r>
            <a:r>
              <a:rPr lang="en-US" dirty="0" smtClean="0"/>
              <a:t>context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5055" y="2257745"/>
            <a:ext cx="4594041" cy="34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371600"/>
            <a:ext cx="8613648" cy="4727448"/>
          </a:xfrm>
        </p:spPr>
        <p:txBody>
          <a:bodyPr/>
          <a:lstStyle/>
          <a:p>
            <a:r>
              <a:rPr lang="en-US" dirty="0" smtClean="0"/>
              <a:t>OpenStreetMap is at a tipping point</a:t>
            </a:r>
          </a:p>
          <a:p>
            <a:pPr lvl="1"/>
            <a:r>
              <a:rPr lang="en-US" dirty="0" smtClean="0"/>
              <a:t>Growth of Community</a:t>
            </a:r>
          </a:p>
          <a:p>
            <a:pPr lvl="1"/>
            <a:r>
              <a:rPr lang="en-US" dirty="0" smtClean="0"/>
              <a:t>Commercial Adoption</a:t>
            </a:r>
          </a:p>
          <a:p>
            <a:pPr lvl="1"/>
            <a:r>
              <a:rPr lang="en-US" dirty="0" smtClean="0"/>
              <a:t>Community of Services built on OSM</a:t>
            </a:r>
          </a:p>
          <a:p>
            <a:r>
              <a:rPr lang="en-US" dirty="0" smtClean="0"/>
              <a:t>Community engagement </a:t>
            </a:r>
            <a:r>
              <a:rPr lang="en-US" dirty="0" smtClean="0"/>
              <a:t>is vital</a:t>
            </a:r>
            <a:endParaRPr lang="en-US" dirty="0" smtClean="0"/>
          </a:p>
          <a:p>
            <a:pPr lvl="1"/>
            <a:r>
              <a:rPr lang="en-US" dirty="0" smtClean="0"/>
              <a:t>Mapping Parties</a:t>
            </a:r>
          </a:p>
          <a:p>
            <a:pPr lvl="1"/>
            <a:r>
              <a:rPr lang="en-US" dirty="0" smtClean="0"/>
              <a:t>Citizen Science</a:t>
            </a:r>
          </a:p>
          <a:p>
            <a:r>
              <a:rPr lang="en-US" dirty="0" smtClean="0"/>
              <a:t>How</a:t>
            </a:r>
            <a:r>
              <a:rPr lang="en-US" dirty="0" smtClean="0"/>
              <a:t> </a:t>
            </a:r>
            <a:r>
              <a:rPr lang="en-US" dirty="0" smtClean="0"/>
              <a:t>the Bureau can </a:t>
            </a:r>
            <a:r>
              <a:rPr lang="en-US" dirty="0" smtClean="0"/>
              <a:t>benefit</a:t>
            </a:r>
            <a:r>
              <a:rPr lang="en-US" dirty="0" smtClean="0"/>
              <a:t> </a:t>
            </a:r>
            <a:r>
              <a:rPr lang="en-US" dirty="0" smtClean="0"/>
              <a:t>from OSM</a:t>
            </a:r>
          </a:p>
          <a:p>
            <a:pPr lvl="1"/>
            <a:r>
              <a:rPr lang="en-US" dirty="0" smtClean="0"/>
              <a:t>A platform for </a:t>
            </a:r>
            <a:r>
              <a:rPr lang="en-US" i="1" dirty="0" smtClean="0"/>
              <a:t>collaboration</a:t>
            </a:r>
            <a:endParaRPr lang="en-US" dirty="0" smtClean="0"/>
          </a:p>
          <a:p>
            <a:pPr lvl="1"/>
            <a:r>
              <a:rPr lang="en-US" dirty="0" smtClean="0"/>
              <a:t>Citizen </a:t>
            </a:r>
            <a:r>
              <a:rPr lang="en-US" dirty="0" smtClean="0"/>
              <a:t>engagement can augment </a:t>
            </a:r>
            <a:r>
              <a:rPr lang="en-US" dirty="0" smtClean="0"/>
              <a:t>Bureau’s reach</a:t>
            </a:r>
            <a:endParaRPr lang="en-US" dirty="0" smtClean="0"/>
          </a:p>
          <a:p>
            <a:pPr lvl="1"/>
            <a:r>
              <a:rPr lang="en-US" dirty="0" smtClean="0"/>
              <a:t>Extend </a:t>
            </a:r>
            <a:r>
              <a:rPr lang="en-US" dirty="0" smtClean="0"/>
              <a:t>Bureau capabilities </a:t>
            </a:r>
            <a:r>
              <a:rPr lang="en-US" dirty="0" smtClean="0"/>
              <a:t>for location information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Steven Johnson</a:t>
            </a:r>
          </a:p>
          <a:p>
            <a:pPr lvl="1"/>
            <a:r>
              <a:rPr lang="en-US" dirty="0" smtClean="0"/>
              <a:t>(e) </a:t>
            </a:r>
            <a:r>
              <a:rPr lang="en-US" dirty="0" smtClean="0">
                <a:hlinkClick r:id="rId2"/>
              </a:rPr>
              <a:t>stevejohnson@deloitte.com</a:t>
            </a:r>
            <a:endParaRPr lang="en-US" dirty="0" smtClean="0"/>
          </a:p>
          <a:p>
            <a:pPr lvl="1"/>
            <a:r>
              <a:rPr lang="en-US" dirty="0" smtClean="0"/>
              <a:t>(t) @geomantic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7" name="Picture 6" descr="by-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5562600"/>
            <a:ext cx="998811" cy="349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55626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document licensed in entirety by Creative Commons CC-by-SA. For specific terms of license, see: http://creativecommons.org/licenses/by-sa/3.0/ </a:t>
            </a:r>
            <a:endParaRPr lang="en-US" sz="1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Wiki-based Documentation!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2475" y="1527175"/>
            <a:ext cx="84625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FAAA-CE86-4477-84DE-5463DBBCBA18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096000"/>
            <a:ext cx="3581400" cy="366713"/>
          </a:xfrm>
        </p:spPr>
        <p:txBody>
          <a:bodyPr/>
          <a:lstStyle/>
          <a:p>
            <a:r>
              <a:rPr lang="en-US" dirty="0"/>
              <a:t>Census Geography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 in OpenStreetMap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27048"/>
            <a:ext cx="8686800" cy="4572000"/>
          </a:xfrm>
        </p:spPr>
        <p:txBody>
          <a:bodyPr>
            <a:normAutofit lnSpcReduction="10000"/>
          </a:bodyPr>
          <a:lstStyle/>
          <a:p>
            <a:r>
              <a:rPr lang="en-US" sz="2500" dirty="0" smtClean="0"/>
              <a:t>2004 - OpenStreetMap.org registered by Steve Coast</a:t>
            </a:r>
          </a:p>
          <a:p>
            <a:r>
              <a:rPr lang="en-US" sz="2500" dirty="0" smtClean="0"/>
              <a:t>2005 – Map </a:t>
            </a:r>
            <a:r>
              <a:rPr lang="en-US" sz="2500" dirty="0" err="1" smtClean="0"/>
              <a:t>Limehouse</a:t>
            </a:r>
            <a:r>
              <a:rPr lang="en-US" sz="2500" dirty="0" smtClean="0"/>
              <a:t>, 1st OpenStreetMap mapping party</a:t>
            </a:r>
          </a:p>
          <a:p>
            <a:r>
              <a:rPr lang="en-US" sz="2500" dirty="0" smtClean="0"/>
              <a:t>2005 – 1000 registered OpenStreetMap users</a:t>
            </a:r>
          </a:p>
          <a:p>
            <a:r>
              <a:rPr lang="en-US" sz="2500" dirty="0" smtClean="0"/>
              <a:t>2006 – OpenStreetMap Foundation established</a:t>
            </a:r>
          </a:p>
          <a:p>
            <a:r>
              <a:rPr lang="en-US" sz="2500" dirty="0" smtClean="0"/>
              <a:t>2007 – 5 million ways in OSM database</a:t>
            </a:r>
          </a:p>
          <a:p>
            <a:r>
              <a:rPr lang="en-US" sz="2500" dirty="0" smtClean="0"/>
              <a:t>2007 – 10,000 registered OpenStreetMap users</a:t>
            </a:r>
          </a:p>
          <a:p>
            <a:r>
              <a:rPr lang="en-US" sz="2500" dirty="0" smtClean="0"/>
              <a:t>2008 - TIGER data import for the US completed</a:t>
            </a:r>
          </a:p>
          <a:p>
            <a:r>
              <a:rPr lang="en-US" sz="2500" dirty="0" smtClean="0"/>
              <a:t>2009 - 100,000 registered OpenStreetMap users </a:t>
            </a:r>
          </a:p>
          <a:p>
            <a:r>
              <a:rPr lang="en-US" sz="2500" dirty="0" smtClean="0"/>
              <a:t>2010 - 200,000 registered OpenStreetMap users</a:t>
            </a:r>
          </a:p>
          <a:p>
            <a:r>
              <a:rPr lang="en-US" sz="2500" dirty="0" smtClean="0"/>
              <a:t>2012 – </a:t>
            </a:r>
            <a:r>
              <a:rPr lang="en-US" sz="2500" dirty="0"/>
              <a:t>~</a:t>
            </a:r>
            <a:r>
              <a:rPr lang="en-US" sz="2500" dirty="0" smtClean="0"/>
              <a:t>670,000 registered OpenStreetMap users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7067-3F92-44A1-A81C-BA6C49A05133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User Growth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FE70F-0A4F-46FB-8B20-DCA50BCCB1B0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6" y="1527174"/>
            <a:ext cx="8128794" cy="464502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Growth in User Edits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25 September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Census Geography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8153400" cy="474955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UNACPPT Template</Template>
  <TotalTime>20867</TotalTime>
  <Words>1524</Words>
  <Application>Microsoft Office PowerPoint</Application>
  <PresentationFormat>On-screen Show (4:3)</PresentationFormat>
  <Paragraphs>374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Civic</vt:lpstr>
      <vt:lpstr>The OpenStreetMap Revolution </vt:lpstr>
      <vt:lpstr>Overview</vt:lpstr>
      <vt:lpstr>The Origins of OpenStreetMap </vt:lpstr>
      <vt:lpstr>OpenStreetMap is…</vt:lpstr>
      <vt:lpstr>Looks like…a wiki</vt:lpstr>
      <vt:lpstr>Wiki-based Documentation!</vt:lpstr>
      <vt:lpstr>Milestones in OpenStreetMap History</vt:lpstr>
      <vt:lpstr>OpenStreetMap User Growth</vt:lpstr>
      <vt:lpstr>OpenStreetMap Growth in User Edits</vt:lpstr>
      <vt:lpstr>OpenStreetMap Database Growth</vt:lpstr>
      <vt:lpstr>Data Model</vt:lpstr>
      <vt:lpstr>Data Model</vt:lpstr>
      <vt:lpstr>Data Model</vt:lpstr>
      <vt:lpstr>Data Model</vt:lpstr>
      <vt:lpstr>Q. Where did all this data come from?</vt:lpstr>
      <vt:lpstr>Mapping Party?</vt:lpstr>
      <vt:lpstr>Mapping Party? Yes!</vt:lpstr>
      <vt:lpstr>Mapping Party Workflow Overview</vt:lpstr>
      <vt:lpstr>Step 1. Collecting Data</vt:lpstr>
      <vt:lpstr>Step 1: Collecting Data: On Paper</vt:lpstr>
      <vt:lpstr>Step 2. Upload GPS data to OSM</vt:lpstr>
      <vt:lpstr>Step 3. Edit the Traces to Map Features </vt:lpstr>
      <vt:lpstr>Step 3. Edit the Traces (cont’d.) </vt:lpstr>
      <vt:lpstr>Step 4. Tag the Features to Add Data</vt:lpstr>
      <vt:lpstr>Step 4: Tagging (cont’d.)</vt:lpstr>
      <vt:lpstr>Step 5. Admire Your Work</vt:lpstr>
      <vt:lpstr>Adjourn to Mappy Hour!</vt:lpstr>
      <vt:lpstr>Summary: Key Points about OSM</vt:lpstr>
      <vt:lpstr>Why OpenStreetMap is at a Tipping Point</vt:lpstr>
      <vt:lpstr>OpenStreetMap as a platform for services</vt:lpstr>
      <vt:lpstr>OpenStreetMap as a platform for services</vt:lpstr>
      <vt:lpstr>OpenStreetMap as a platform for services</vt:lpstr>
      <vt:lpstr>OpenStreetMap as a platform for services</vt:lpstr>
      <vt:lpstr>OpenStreetMap as a platform for services</vt:lpstr>
      <vt:lpstr>OpenStreetMap as a platform for services</vt:lpstr>
      <vt:lpstr>OpenStreetMap as a platform for services</vt:lpstr>
      <vt:lpstr>US National Map prototype</vt:lpstr>
      <vt:lpstr>Humanitarian OpenStreetMap Team </vt:lpstr>
      <vt:lpstr>Map Kibera Project</vt:lpstr>
      <vt:lpstr>Tools for Data Quality </vt:lpstr>
      <vt:lpstr>Tools: OpenStreetBugs</vt:lpstr>
      <vt:lpstr>OSM Instructional Materials</vt:lpstr>
      <vt:lpstr>Commercial Adoption of OSM in 2012</vt:lpstr>
      <vt:lpstr>Press Attention to OSM</vt:lpstr>
      <vt:lpstr>Summary: Why is OSM at a tipping point?</vt:lpstr>
      <vt:lpstr>Why You Should Get Involved</vt:lpstr>
      <vt:lpstr>A Little Context…</vt:lpstr>
      <vt:lpstr>OSM is a classic Web 2.0 Application</vt:lpstr>
      <vt:lpstr>The Central Hypothesis</vt:lpstr>
      <vt:lpstr>Motivations for participating </vt:lpstr>
      <vt:lpstr>Professional Expertise is needed</vt:lpstr>
      <vt:lpstr>Engage with Geography</vt:lpstr>
      <vt:lpstr>Summary</vt:lpstr>
      <vt:lpstr>Thank You</vt:lpstr>
    </vt:vector>
  </TitlesOfParts>
  <Company>Deloitte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Johnson, Steven Eric</dc:creator>
  <cp:lastModifiedBy>Johnson, Steven Eric</cp:lastModifiedBy>
  <cp:revision>1464</cp:revision>
  <dcterms:created xsi:type="dcterms:W3CDTF">2011-01-10T23:13:18Z</dcterms:created>
  <dcterms:modified xsi:type="dcterms:W3CDTF">2012-09-26T00:44:13Z</dcterms:modified>
</cp:coreProperties>
</file>